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61" r:id="rId5"/>
    <p:sldId id="259" r:id="rId6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721"/>
  </p:normalViewPr>
  <p:slideViewPr>
    <p:cSldViewPr snapToGrid="0" snapToObjects="1">
      <p:cViewPr varScale="1">
        <p:scale>
          <a:sx n="45" d="100"/>
          <a:sy n="45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tif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0709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13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标题文本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4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141703583_2880x1921.jpeg" descr="141703583_2880x1921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8784" r="19" b="8686"/>
          <a:stretch>
            <a:fillRect/>
          </a:stretch>
        </p:blipFill>
        <p:spPr>
          <a:xfrm>
            <a:off x="4404895" y="1087672"/>
            <a:ext cx="15177586" cy="8356601"/>
          </a:xfrm>
          <a:prstGeom prst="rect">
            <a:avLst/>
          </a:prstGeom>
        </p:spPr>
      </p:pic>
      <p:sp>
        <p:nvSpPr>
          <p:cNvPr id="120" name="视频1.1：开启编程的魔法之门"/>
          <p:cNvSpPr txBox="1">
            <a:spLocks noGrp="1"/>
          </p:cNvSpPr>
          <p:nvPr>
            <p:ph type="title"/>
          </p:nvPr>
        </p:nvSpPr>
        <p:spPr>
          <a:xfrm>
            <a:off x="1428750" y="10630202"/>
            <a:ext cx="21526500" cy="1524001"/>
          </a:xfrm>
          <a:prstGeom prst="rect">
            <a:avLst/>
          </a:prstGeom>
        </p:spPr>
        <p:txBody>
          <a:bodyPr/>
          <a:lstStyle>
            <a:lvl1pPr defTabSz="734694">
              <a:defRPr sz="8010">
                <a:effectLst>
                  <a:outerShdw blurRad="45212" dist="22606" dir="5400000" rotWithShape="0">
                    <a:srgbClr val="000000"/>
                  </a:outerShdw>
                </a:effectLst>
              </a:defRPr>
            </a:lvl1pPr>
          </a:lstStyle>
          <a:p>
            <a:r>
              <a:rPr dirty="0"/>
              <a:t>视频1.1：开启编程的魔法之门</a:t>
            </a:r>
          </a:p>
        </p:txBody>
      </p:sp>
      <p:sp>
        <p:nvSpPr>
          <p:cNvPr id="121" name="《探索Python的魔法世界》…"/>
          <p:cNvSpPr txBox="1">
            <a:spLocks noGrp="1"/>
          </p:cNvSpPr>
          <p:nvPr>
            <p:ph type="body" sz="half" idx="1"/>
          </p:nvPr>
        </p:nvSpPr>
        <p:spPr>
          <a:xfrm>
            <a:off x="2132660" y="8000850"/>
            <a:ext cx="19722055" cy="4208681"/>
          </a:xfrm>
          <a:prstGeom prst="rect">
            <a:avLst/>
          </a:prstGeom>
        </p:spPr>
        <p:txBody>
          <a:bodyPr/>
          <a:lstStyle/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/>
              <a:t>《Python</a:t>
            </a:r>
            <a:r>
              <a:rPr lang="zh-CN" altLang="en-US" dirty="0"/>
              <a:t>青少年趣味编程</a:t>
            </a:r>
            <a:r>
              <a:rPr dirty="0"/>
              <a:t>》  </a:t>
            </a:r>
            <a:endParaRPr lang="en-US" altLang="zh-CN" dirty="0"/>
          </a:p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endParaRPr lang="en-US" altLang="zh-CN" sz="4800" dirty="0"/>
          </a:p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sz="4800" dirty="0" err="1"/>
              <a:t>小牛叔出品</a:t>
            </a:r>
            <a:endParaRPr sz="4800" dirty="0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1.1：开启编程魔法之门"/>
          <p:cNvSpPr txBox="1">
            <a:spLocks noGrp="1"/>
          </p:cNvSpPr>
          <p:nvPr>
            <p:ph type="title"/>
          </p:nvPr>
        </p:nvSpPr>
        <p:spPr>
          <a:xfrm>
            <a:off x="1226575" y="93270"/>
            <a:ext cx="21526501" cy="3568701"/>
          </a:xfrm>
          <a:prstGeom prst="rect">
            <a:avLst/>
          </a:prstGeom>
        </p:spPr>
        <p:txBody>
          <a:bodyPr/>
          <a:lstStyle/>
          <a:p>
            <a:r>
              <a:rPr dirty="0"/>
              <a:t>1.1：开启编程魔法之门</a:t>
            </a:r>
          </a:p>
        </p:txBody>
      </p:sp>
      <p:sp>
        <p:nvSpPr>
          <p:cNvPr id="2" name="椭圆 1">
            <a:extLst>
              <a:ext uri="{FF2B5EF4-FFF2-40B4-BE49-F238E27FC236}">
                <a16:creationId xmlns:a16="http://schemas.microsoft.com/office/drawing/2014/main" id="{36E084E4-D511-3645-88C0-B2AEF36215A3}"/>
              </a:ext>
            </a:extLst>
          </p:cNvPr>
          <p:cNvSpPr/>
          <p:nvPr/>
        </p:nvSpPr>
        <p:spPr>
          <a:xfrm rot="16200000">
            <a:off x="2069432" y="4090737"/>
            <a:ext cx="6761748" cy="6761748"/>
          </a:xfrm>
          <a:prstGeom prst="ellipse">
            <a:avLst/>
          </a:prstGeom>
          <a:blipFill rotWithShape="1">
            <a:blip r:embed="rId2"/>
            <a:srcRect/>
            <a:tile tx="0" ty="0" sx="100000" sy="100000" flip="none" algn="tl"/>
          </a:blipFill>
          <a:ln w="57150" cap="flat">
            <a:solidFill>
              <a:srgbClr val="FFC000"/>
            </a:solidFill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cxnSp>
        <p:nvCxnSpPr>
          <p:cNvPr id="4" name="直线连接符 3">
            <a:extLst>
              <a:ext uri="{FF2B5EF4-FFF2-40B4-BE49-F238E27FC236}">
                <a16:creationId xmlns:a16="http://schemas.microsoft.com/office/drawing/2014/main" id="{14A1F8F3-EFAC-BB45-92D6-523D9C5A571C}"/>
              </a:ext>
            </a:extLst>
          </p:cNvPr>
          <p:cNvCxnSpPr>
            <a:stCxn id="2" idx="0"/>
          </p:cNvCxnSpPr>
          <p:nvPr/>
        </p:nvCxnSpPr>
        <p:spPr>
          <a:xfrm rot="16200000">
            <a:off x="5420227" y="4084722"/>
            <a:ext cx="36094" cy="6737684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7DC412A7-8A34-B347-939C-99AA575BA8D3}"/>
              </a:ext>
            </a:extLst>
          </p:cNvPr>
          <p:cNvSpPr txBox="1"/>
          <p:nvPr/>
        </p:nvSpPr>
        <p:spPr>
          <a:xfrm>
            <a:off x="4732159" y="8059256"/>
            <a:ext cx="1436291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200" b="0" i="0" u="none" strike="noStrike" cap="none" spc="0" normalizeH="0" baseline="0" dirty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直径</a:t>
            </a:r>
          </a:p>
        </p:txBody>
      </p:sp>
      <p:sp>
        <p:nvSpPr>
          <p:cNvPr id="8" name="左大括号 7">
            <a:extLst>
              <a:ext uri="{FF2B5EF4-FFF2-40B4-BE49-F238E27FC236}">
                <a16:creationId xmlns:a16="http://schemas.microsoft.com/office/drawing/2014/main" id="{37D59BE8-9CC8-DC43-B5F6-DE0174719F1B}"/>
              </a:ext>
            </a:extLst>
          </p:cNvPr>
          <p:cNvSpPr/>
          <p:nvPr/>
        </p:nvSpPr>
        <p:spPr>
          <a:xfrm rot="16200000">
            <a:off x="5259679" y="4615768"/>
            <a:ext cx="300039" cy="6417343"/>
          </a:xfrm>
          <a:prstGeom prst="leftBrace">
            <a:avLst/>
          </a:prstGeom>
          <a:noFill/>
          <a:ln w="25400" cap="flat">
            <a:solidFill>
              <a:srgbClr val="FFFFFF"/>
            </a:solidFill>
            <a:prstDash val="solid"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0957A6D-AE83-CD4B-B046-01C71A910BF5}"/>
              </a:ext>
            </a:extLst>
          </p:cNvPr>
          <p:cNvSpPr/>
          <p:nvPr/>
        </p:nvSpPr>
        <p:spPr>
          <a:xfrm>
            <a:off x="10525124" y="2773665"/>
            <a:ext cx="13077825" cy="222522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l-GR" altLang="zh-CN" sz="8800" dirty="0">
                <a:effectLst/>
              </a:rPr>
              <a:t>π</a:t>
            </a:r>
            <a:r>
              <a:rPr lang="el-GR" altLang="zh-CN" dirty="0">
                <a:effectLst/>
              </a:rPr>
              <a:t> </a:t>
            </a:r>
            <a:r>
              <a:rPr lang="zh-CN" altLang="en-US" sz="3600" dirty="0">
                <a:solidFill>
                  <a:srgbClr val="FFFFFF"/>
                </a:solidFill>
                <a:effectLst/>
                <a:latin typeface="HYLeMiaoTi" pitchFamily="18" charset="-122"/>
                <a:ea typeface="HYLeMiaoTi" pitchFamily="18" charset="-122"/>
                <a:cs typeface="Brush Script MT" panose="03060802040406070304" pitchFamily="66" charset="-122"/>
              </a:rPr>
              <a:t>（</a:t>
            </a:r>
            <a:r>
              <a:rPr lang="zh-CN" altLang="en-US" sz="360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周长：直径 </a:t>
            </a:r>
            <a:r>
              <a:rPr lang="zh-CN" altLang="en-US" sz="3600" dirty="0">
                <a:solidFill>
                  <a:srgbClr val="FFFFFF"/>
                </a:solidFill>
                <a:effectLst/>
                <a:latin typeface="HYLeMiaoTi" pitchFamily="18" charset="-122"/>
                <a:ea typeface="HYLeMiaoTi" pitchFamily="18" charset="-122"/>
                <a:cs typeface="Brush Script MT" panose="03060802040406070304" pitchFamily="66" charset="-122"/>
              </a:rPr>
              <a:t>）</a:t>
            </a:r>
            <a:r>
              <a:rPr lang="el-GR" altLang="zh-CN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≈</a:t>
            </a:r>
            <a:r>
              <a:rPr lang="zh-CN" altLang="en-US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l-GR" altLang="zh-CN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3.141592653589793238462643383279502884197169399375105820974944592307816406286208998628034825342117067982148086513282306647093844609550582231725359408128481117450284102701938521105559644622948954930381964428810975665933446128475648233786783165271201909145648566923460348610454326648213393607260249141273724587006606315588174881520920962829254091715364367892590360011330530548820466521384146951941511609433057270365759591953092186117381932611793105118548074462379962749567351885752724891227938183011949129833673362440656643086021394946395224737190702179860943702770539217176293176752384674818467669405132000568127145263560827785771342757789609173637178721468440901224953430146549585371050792279689258923542019956112129021960864034418159813629774771309960518707211349999998372978049951059731732816096318595024459455346908302642522308253344685035261931188171010003137838752886587533208381420617</a:t>
            </a:r>
            <a:endParaRPr lang="zh-CN" altLang="en-US" dirty="0">
              <a:solidFill>
                <a:srgbClr val="FFFFFF"/>
              </a:solidFill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DCC31A8-C617-0E4A-A5B0-5E5D1E09FF73}"/>
              </a:ext>
            </a:extLst>
          </p:cNvPr>
          <p:cNvSpPr txBox="1"/>
          <p:nvPr/>
        </p:nvSpPr>
        <p:spPr>
          <a:xfrm>
            <a:off x="4696063" y="11055294"/>
            <a:ext cx="1436292" cy="90281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5200" b="0" i="0" u="none" strike="noStrike" cap="none" spc="0" normalizeH="0" baseline="0" dirty="0">
                <a:ln>
                  <a:noFill/>
                </a:ln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rPr>
              <a:t>周长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10" grpId="0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uido van Rossum（吉多·范罗苏姆）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11316653" cy="3568700"/>
          </a:xfrm>
          <a:prstGeom prst="rect">
            <a:avLst/>
          </a:prstGeom>
        </p:spPr>
        <p:txBody>
          <a:bodyPr/>
          <a:lstStyle>
            <a:lvl1pPr marL="546100" indent="-546100" algn="l">
              <a:spcBef>
                <a:spcPts val="5900"/>
              </a:spcBef>
              <a:buSzPct val="75000"/>
              <a:buChar char="•"/>
              <a:defRPr sz="4600" b="0">
                <a:solidFill>
                  <a:srgbClr val="EBEBEB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r>
              <a:rPr dirty="0"/>
              <a:t>Guido </a:t>
            </a:r>
            <a:r>
              <a:rPr lang="en-US" altLang="zh-CN" dirty="0"/>
              <a:t>V</a:t>
            </a:r>
            <a:r>
              <a:rPr dirty="0"/>
              <a:t>an </a:t>
            </a:r>
            <a:r>
              <a:rPr dirty="0" err="1"/>
              <a:t>Rossum（吉多</a:t>
            </a:r>
            <a:r>
              <a:rPr lang="zh-CN" altLang="en-US" dirty="0"/>
              <a:t> </a:t>
            </a:r>
            <a:r>
              <a:rPr dirty="0" err="1"/>
              <a:t>范</a:t>
            </a:r>
            <a:r>
              <a:rPr lang="zh-CN" altLang="en-US" dirty="0"/>
              <a:t> </a:t>
            </a:r>
            <a:r>
              <a:rPr dirty="0" err="1"/>
              <a:t>罗苏姆</a:t>
            </a:r>
            <a:r>
              <a:rPr dirty="0"/>
              <a:t>）</a:t>
            </a:r>
          </a:p>
        </p:txBody>
      </p:sp>
      <p:pic>
        <p:nvPicPr>
          <p:cNvPr id="128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6405" y="-1"/>
            <a:ext cx="9144001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1982年获得阿姆斯特丹大学的数学和计算机科学的硕士学位，同年加入CWI。…"/>
          <p:cNvSpPr txBox="1">
            <a:spLocks noGrp="1"/>
          </p:cNvSpPr>
          <p:nvPr>
            <p:ph type="body" sz="half" idx="1"/>
          </p:nvPr>
        </p:nvSpPr>
        <p:spPr>
          <a:xfrm>
            <a:off x="2522676" y="3356171"/>
            <a:ext cx="18219766" cy="8051801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/>
              <a:t>1982年获得阿姆斯特丹大学的数学和计算机</a:t>
            </a:r>
            <a:endParaRPr lang="en-US" altLang="zh-CN" dirty="0"/>
          </a:p>
          <a:p>
            <a:pPr marL="0" indent="0" defTabSz="685165">
              <a:lnSpc>
                <a:spcPct val="200000"/>
              </a:lnSpc>
              <a:spcBef>
                <a:spcPts val="0"/>
              </a:spcBef>
              <a:buNone/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lang="zh-CN" altLang="en-US" dirty="0"/>
              <a:t>                    </a:t>
            </a:r>
            <a:r>
              <a:rPr dirty="0" err="1"/>
              <a:t>科学的硕士学位，同年加入CWI</a:t>
            </a:r>
            <a:r>
              <a:rPr dirty="0"/>
              <a:t>。</a:t>
            </a:r>
          </a:p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/>
              <a:t>1989年他创立了python语言。</a:t>
            </a:r>
          </a:p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/>
              <a:t>1991年初python公布了第一个公开发行版。</a:t>
            </a:r>
          </a:p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/>
              <a:t>1995年Guido从荷兰移居至美国。</a:t>
            </a:r>
          </a:p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/>
              <a:t>2005年开始Guido为Google工作。</a:t>
            </a:r>
          </a:p>
          <a:p>
            <a:pPr marL="453262" indent="-453262" defTabSz="685165">
              <a:lnSpc>
                <a:spcPct val="200000"/>
              </a:lnSpc>
              <a:spcBef>
                <a:spcPts val="0"/>
              </a:spcBef>
              <a:defRPr sz="3818">
                <a:effectLst>
                  <a:outerShdw blurRad="42164" dist="21082" dir="5400000" rotWithShape="0">
                    <a:srgbClr val="000000"/>
                  </a:outerShdw>
                </a:effectLst>
              </a:defRPr>
            </a:pPr>
            <a:r>
              <a:rPr dirty="0" err="1"/>
              <a:t>现在Guido在Dropbox工作</a:t>
            </a:r>
            <a:r>
              <a:rPr dirty="0"/>
              <a:t>。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791F454-04CA-2E43-8FB1-16873DB5E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1825" y="0"/>
            <a:ext cx="20580350" cy="16143728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2F01E0CA-1420-7848-B5DC-8A93B5074463}"/>
              </a:ext>
            </a:extLst>
          </p:cNvPr>
          <p:cNvSpPr/>
          <p:nvPr/>
        </p:nvSpPr>
        <p:spPr>
          <a:xfrm>
            <a:off x="10915650" y="7286625"/>
            <a:ext cx="11258550" cy="1485900"/>
          </a:xfrm>
          <a:prstGeom prst="rect">
            <a:avLst/>
          </a:prstGeom>
          <a:noFill/>
          <a:ln w="76200" cap="flat">
            <a:solidFill>
              <a:srgbClr val="FF0000"/>
            </a:solidFill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ctr" defTabSz="8255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42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80000"/>
                  </a:srgbClr>
                </a:outerShdw>
              </a:effectLst>
              <a:uFillTx/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</p:spTree>
    <p:extLst>
      <p:ext uri="{BB962C8B-B14F-4D97-AF65-F5344CB8AC3E}">
        <p14:creationId xmlns:p14="http://schemas.microsoft.com/office/powerpoint/2010/main" val="379873695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人生苦短，我用pyth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人生苦短，我用python</a:t>
            </a:r>
          </a:p>
        </p:txBody>
      </p:sp>
      <p:sp>
        <p:nvSpPr>
          <p:cNvPr id="131" name="1. 入门简单：语句简单，解释性语言，一看就懂，后端语言…"/>
          <p:cNvSpPr txBox="1">
            <a:spLocks noGrp="1"/>
          </p:cNvSpPr>
          <p:nvPr>
            <p:ph type="body" idx="1"/>
          </p:nvPr>
        </p:nvSpPr>
        <p:spPr>
          <a:xfrm>
            <a:off x="3902644" y="3586112"/>
            <a:ext cx="17215493" cy="8051801"/>
          </a:xfrm>
          <a:prstGeom prst="rect">
            <a:avLst/>
          </a:prstGeom>
        </p:spPr>
        <p:txBody>
          <a:bodyPr/>
          <a:lstStyle/>
          <a:p>
            <a:r>
              <a:rPr dirty="0"/>
              <a:t>1. </a:t>
            </a:r>
            <a:r>
              <a:rPr dirty="0" err="1"/>
              <a:t>入门简单：语句简单，解释性语言，一看就懂，后端语言</a:t>
            </a:r>
            <a:endParaRPr dirty="0"/>
          </a:p>
          <a:p>
            <a:r>
              <a:rPr dirty="0"/>
              <a:t>2. </a:t>
            </a:r>
            <a:r>
              <a:rPr dirty="0" err="1"/>
              <a:t>功能强大：多平台、类、迭代器、ELSE语句</a:t>
            </a:r>
            <a:endParaRPr dirty="0"/>
          </a:p>
          <a:p>
            <a:r>
              <a:rPr dirty="0"/>
              <a:t>3. </a:t>
            </a:r>
            <a:r>
              <a:rPr dirty="0" err="1"/>
              <a:t>应用广泛：各种强大的库，科学计算，人工智能，图形，游戏</a:t>
            </a:r>
            <a:endParaRPr dirty="0"/>
          </a:p>
          <a:p>
            <a:r>
              <a:rPr dirty="0"/>
              <a:t>4. </a:t>
            </a:r>
            <a:r>
              <a:rPr dirty="0" err="1"/>
              <a:t>语句漂亮：缩进、注释等让语句易于理解</a:t>
            </a:r>
            <a:endParaRPr dirty="0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</TotalTime>
  <Words>116</Words>
  <Application>Microsoft Macintosh PowerPoint</Application>
  <PresentationFormat>自定义</PresentationFormat>
  <Paragraphs>21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HYLeMiaoTi</vt:lpstr>
      <vt:lpstr>Arial</vt:lpstr>
      <vt:lpstr>Helvetica Neue</vt:lpstr>
      <vt:lpstr>Helvetica Neue Medium</vt:lpstr>
      <vt:lpstr>New_Template2</vt:lpstr>
      <vt:lpstr>视频1.1：开启编程的魔法之门</vt:lpstr>
      <vt:lpstr>1.1：开启编程魔法之门</vt:lpstr>
      <vt:lpstr>Guido Van Rossum（吉多 范 罗苏姆）</vt:lpstr>
      <vt:lpstr>PowerPoint 演示文稿</vt:lpstr>
      <vt:lpstr>人生苦短，我用python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视频1.1：开启编程的魔法之门</dc:title>
  <cp:lastModifiedBy>张彦</cp:lastModifiedBy>
  <cp:revision>6</cp:revision>
  <dcterms:modified xsi:type="dcterms:W3CDTF">2020-01-01T13:42:57Z</dcterms:modified>
</cp:coreProperties>
</file>